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70" r:id="rId4"/>
    <p:sldId id="271" r:id="rId5"/>
    <p:sldId id="269" r:id="rId6"/>
    <p:sldId id="274" r:id="rId7"/>
    <p:sldId id="273" r:id="rId8"/>
    <p:sldId id="275" r:id="rId9"/>
    <p:sldId id="277" r:id="rId10"/>
    <p:sldId id="276" r:id="rId11"/>
    <p:sldId id="272" r:id="rId12"/>
    <p:sldId id="257" r:id="rId13"/>
    <p:sldId id="258" r:id="rId14"/>
    <p:sldId id="259" r:id="rId15"/>
    <p:sldId id="262" r:id="rId16"/>
    <p:sldId id="261" r:id="rId17"/>
    <p:sldId id="260" r:id="rId18"/>
    <p:sldId id="278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AAA3A-DDD5-4711-81A4-14437F55DDD5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28EBE-AB0B-4B51-AE2E-372B926D8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3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President Ronald Reagan </a:t>
            </a:r>
            <a:r>
              <a:rPr lang="en-US" altLang="en-US" smtClean="0"/>
              <a:t>Older than any man previously</a:t>
            </a:r>
          </a:p>
          <a:p>
            <a:r>
              <a:rPr lang="en-US" altLang="en-US" smtClean="0"/>
              <a:t>elected to the presidency, Reagan displayed youthful</a:t>
            </a:r>
          </a:p>
          <a:p>
            <a:r>
              <a:rPr lang="en-US" altLang="en-US" smtClean="0"/>
              <a:t>vigor both on the campaign trail and in office.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6BB0E4-6104-4208-89CB-F4D4F50E6C14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5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The Age of AIDS </a:t>
            </a:r>
            <a:r>
              <a:rPr lang="en-US" altLang="en-US" smtClean="0"/>
              <a:t>T he first diagnoses of the deadly acquired immunodeficiency syndrome (AIDS) were</a:t>
            </a:r>
          </a:p>
          <a:p>
            <a:r>
              <a:rPr lang="en-US" altLang="en-US" smtClean="0"/>
              <a:t>made in 1981, and the disease spread at a horrifying pace. Concentrated disproportionately among homosexual</a:t>
            </a:r>
          </a:p>
          <a:p>
            <a:r>
              <a:rPr lang="en-US" altLang="en-US" smtClean="0"/>
              <a:t>men, AIDS reached epidemic proportions within just a few years while eluding scientists’ hunt for a</a:t>
            </a:r>
          </a:p>
          <a:p>
            <a:r>
              <a:rPr lang="en-US" altLang="en-US" smtClean="0"/>
              <a:t>treatment or cure. By 1988, nearly 83,000 cases had been reported in the United States alone. Sufferers of</a:t>
            </a:r>
          </a:p>
          <a:p>
            <a:r>
              <a:rPr lang="en-US" altLang="en-US" smtClean="0"/>
              <a:t>the so-called “gay plague” faced stigma and discrimination from many fellow Americans, while critics</a:t>
            </a:r>
          </a:p>
          <a:p>
            <a:r>
              <a:rPr lang="en-US" altLang="en-US" smtClean="0"/>
              <a:t>charged that the Reagan administration was slow to respond adequately to the epidemic. But the disease</a:t>
            </a:r>
          </a:p>
          <a:p>
            <a:r>
              <a:rPr lang="en-US" altLang="en-US" smtClean="0"/>
              <a:t>also served as a galvanizing cause around which gay rights activists mobilized. The year 1987 saw the</a:t>
            </a:r>
          </a:p>
          <a:p>
            <a:r>
              <a:rPr lang="en-US" altLang="en-US" smtClean="0"/>
              <a:t>beginning of the construction of a mammoth AIDS Memorial Quilt dedicated to the memory of the</a:t>
            </a:r>
          </a:p>
          <a:p>
            <a:r>
              <a:rPr lang="en-US" altLang="en-US" smtClean="0"/>
              <a:t>disease’s victims, displayed here (left) at the National Mall in 1992 on its journey around the country. One</a:t>
            </a:r>
          </a:p>
          <a:p>
            <a:r>
              <a:rPr lang="en-US" altLang="en-US" smtClean="0"/>
              <a:t>of the leading political activist organizations to emerge out of the epidemic was the AIDS Coalition to</a:t>
            </a:r>
          </a:p>
          <a:p>
            <a:r>
              <a:rPr lang="en-US" altLang="en-US" smtClean="0"/>
              <a:t>Unleash Power (ACT UP), shown here (right) protesting at the 1992 Republican National Convention.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D0E4FEC-60DC-4EFB-8240-CC368F401CD5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Protesting NAFTA, 1993 These members of the Teamsters Union feared that the adop-tion of the North American Free Trade Agree-ment would mean the replacement of high-paying American jobs with low-wage, nonunion Mexican labor. More than a decade later, the treaty still rankled. Policymakers disagreed about whether NAFTA had been damaging to American workers. In the 2008 election, the Republicans endorsed it, while the Democrats attacked it.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18851A-2EB2-43BA-88AC-B4B15B3D8571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Outsourcing Jobs to India Sophisticated computer technology has allowed developing countries like India to attract Western employers seeking lower labor costs. India’s educated and English-speaking work force has made it particularly suitable for international call centers and computer programming.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B6CC04-FF81-4810-B360-DAF22C39425F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FIGURE 40.3 Percent of Total Population Living in Metropolitan Areas and in Their Central Cities and Suburbs, 1910–2010 © 2016 Cengage Learning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(Source: U.S. Census Bureau, Decennial Census of Population, 1910 to 2000, compiled in Demographic Trends in the 20th Century, no. 2002; Population Reference Bureau, Reports on America: First Results from the 2010 Census.)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22F98C-8943-4B5C-BE86-29E8C819D7BA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3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5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315B-B43C-48B5-8D05-278012CCE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4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4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4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0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5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16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51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8397-8730-46F4-9C44-8DF09070D512}" type="datetimeFigureOut">
              <a:rPr lang="en-GB" smtClean="0"/>
              <a:t>26/04/2019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F207-57A3-4718-8A4D-A8A0CBA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4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Period 9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oe Biden and Ted Kennedy at the Clarence Thomas hearings in 19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38" y="271849"/>
            <a:ext cx="9505839" cy="63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68" y="231001"/>
            <a:ext cx="8766432" cy="613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9269414" y="6604001"/>
            <a:ext cx="139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Figure 40-3 p965</a:t>
            </a:r>
          </a:p>
        </p:txBody>
      </p:sp>
    </p:spTree>
    <p:extLst>
      <p:ext uri="{BB962C8B-B14F-4D97-AF65-F5344CB8AC3E}">
        <p14:creationId xmlns:p14="http://schemas.microsoft.com/office/powerpoint/2010/main" val="8169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35" y="365124"/>
            <a:ext cx="6393443" cy="6393443"/>
          </a:xfrm>
        </p:spPr>
      </p:pic>
    </p:spTree>
    <p:extLst>
      <p:ext uri="{BB962C8B-B14F-4D97-AF65-F5344CB8AC3E}">
        <p14:creationId xmlns:p14="http://schemas.microsoft.com/office/powerpoint/2010/main" val="7554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Election of 2000 – Florida Results</a:t>
            </a:r>
            <a:endParaRPr lang="en-GB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725309"/>
              </p:ext>
            </p:extLst>
          </p:nvPr>
        </p:nvGraphicFramePr>
        <p:xfrm>
          <a:off x="3155094" y="1690688"/>
          <a:ext cx="5684379" cy="4781119"/>
        </p:xfrm>
        <a:graphic>
          <a:graphicData uri="http://schemas.openxmlformats.org/drawingml/2006/table">
            <a:tbl>
              <a:tblPr/>
              <a:tblGrid>
                <a:gridCol w="1894793"/>
                <a:gridCol w="1894793"/>
                <a:gridCol w="1894793"/>
              </a:tblGrid>
              <a:tr h="956224"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>
                          <a:solidFill>
                            <a:srgbClr val="000000"/>
                          </a:solidFill>
                          <a:effectLst/>
                        </a:rPr>
                        <a:t>Presidential candidate and running mate</a:t>
                      </a:r>
                    </a:p>
                  </a:txBody>
                  <a:tcPr marL="87027" marR="90653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</a:rPr>
                        <a:t>Vote total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>
                          <a:solidFill>
                            <a:srgbClr val="000000"/>
                          </a:solidFill>
                          <a:effectLst/>
                        </a:rPr>
                        <a:t>Party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224">
                <a:tc>
                  <a:txBody>
                    <a:bodyPr/>
                    <a:lstStyle/>
                    <a:p>
                      <a:r>
                        <a:rPr lang="en-GB" sz="1700" dirty="0">
                          <a:effectLst/>
                        </a:rPr>
                        <a:t>George Walker Bush– Richard Bruce Cheney</a:t>
                      </a:r>
                    </a:p>
                  </a:txBody>
                  <a:tcPr marL="87027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effectLst/>
                        </a:rPr>
                        <a:t>2,912,790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Republican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091"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Albert Arnold Gore Jr.– Joseph Isadore Lieberman</a:t>
                      </a:r>
                    </a:p>
                  </a:txBody>
                  <a:tcPr marL="87027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2,912,253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Democratic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356"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Ralph Nader– Winona LaDuke</a:t>
                      </a:r>
                    </a:p>
                  </a:txBody>
                  <a:tcPr marL="87027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97,488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Green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224">
                <a:tc>
                  <a:txBody>
                    <a:bodyPr/>
                    <a:lstStyle/>
                    <a:p>
                      <a:r>
                        <a:rPr lang="en-GB" sz="1700" dirty="0">
                          <a:effectLst/>
                        </a:rPr>
                        <a:t>Patrick Joseph Buchanan– </a:t>
                      </a:r>
                      <a:r>
                        <a:rPr lang="en-GB" sz="1700" dirty="0" err="1">
                          <a:effectLst/>
                        </a:rPr>
                        <a:t>Ezola</a:t>
                      </a:r>
                      <a:r>
                        <a:rPr lang="en-GB" sz="1700" dirty="0">
                          <a:effectLst/>
                        </a:rPr>
                        <a:t> Broussard Foster</a:t>
                      </a:r>
                    </a:p>
                  </a:txBody>
                  <a:tcPr marL="87027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17,484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effectLst/>
                        </a:rPr>
                        <a:t>Reform</a:t>
                      </a:r>
                    </a:p>
                  </a:txBody>
                  <a:tcPr marL="90653" marR="90653" marT="43513" marB="43513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certified results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16" y="249794"/>
            <a:ext cx="9805297" cy="6303405"/>
          </a:xfrm>
        </p:spPr>
      </p:pic>
    </p:spTree>
    <p:extLst>
      <p:ext uri="{BB962C8B-B14F-4D97-AF65-F5344CB8AC3E}">
        <p14:creationId xmlns:p14="http://schemas.microsoft.com/office/powerpoint/2010/main" val="30232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pregnant ch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26" y="624252"/>
            <a:ext cx="10798602" cy="55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Image result for florida recount 2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26" y="139341"/>
            <a:ext cx="10077574" cy="65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florida recount 2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92" y="225081"/>
            <a:ext cx="8421015" cy="63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9/11</a:t>
            </a:r>
            <a:endParaRPr lang="en-GB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stat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4702" y="1562277"/>
            <a:ext cx="8165779" cy="5109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I. </a:t>
            </a:r>
            <a:r>
              <a:rPr lang="en-US" altLang="en-US" dirty="0" smtClean="0"/>
              <a:t>The War on Terror Begins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the fall of 2001, the United States sent troops to Afghanistan.</a:t>
            </a:r>
          </a:p>
          <a:p>
            <a:pPr eaLnBrk="1" hangingPunct="1"/>
            <a:r>
              <a:rPr lang="en-US" altLang="en-US"/>
              <a:t>Al Qaeda had training bases in the country.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4" name="Picture 6" descr="george-bush-at-ground-zer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438400"/>
            <a:ext cx="4095750" cy="269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1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53" y="594455"/>
            <a:ext cx="4349235" cy="543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II. </a:t>
            </a:r>
            <a:r>
              <a:rPr lang="en-US" altLang="en-US" dirty="0" smtClean="0"/>
              <a:t>The U.S. Invades Iraq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The attacks of 9/11 led neoconservatives to call for a more aggressive U.S. foreign policy.</a:t>
            </a:r>
          </a:p>
          <a:p>
            <a:pPr eaLnBrk="1" hangingPunct="1"/>
            <a:r>
              <a:rPr lang="en-US" altLang="en-US" sz="2400" dirty="0"/>
              <a:t>U.S. intelligence indicated that Iraq was developing Weapons of Mass Destruction (WMD)</a:t>
            </a:r>
          </a:p>
          <a:p>
            <a:pPr eaLnBrk="1" hangingPunct="1"/>
            <a:r>
              <a:rPr lang="en-US" altLang="en-US" sz="2400" dirty="0"/>
              <a:t>The U.S. invaded Iraq.</a:t>
            </a:r>
          </a:p>
          <a:p>
            <a:pPr eaLnBrk="1" hangingPunct="1"/>
            <a:r>
              <a:rPr lang="en-US" altLang="en-US" sz="2400" dirty="0"/>
              <a:t>They did not have WMDs.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pic>
        <p:nvPicPr>
          <p:cNvPr id="6148" name="Picture 6" descr="powell-wmd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4175" y="1295400"/>
            <a:ext cx="3182938" cy="485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III. </a:t>
            </a:r>
            <a:r>
              <a:rPr lang="en-US" altLang="en-US" dirty="0" smtClean="0"/>
              <a:t>The War on Terror at Home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Department of Homeland Security was created.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meant to deter and prevent terrorist attacks.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Patriot Act was passed.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loosened many restrictions on intelligence gathering by U.S. security and government agencies.</a:t>
            </a:r>
          </a:p>
        </p:txBody>
      </p:sp>
      <p:pic>
        <p:nvPicPr>
          <p:cNvPr id="7172" name="Picture 7" descr="Homeland Security Threat Level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295400"/>
            <a:ext cx="3557588" cy="508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New Stuff</a:t>
            </a:r>
            <a:endParaRPr lang="en-GB" altLang="en-US" sz="3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9.3 D</a:t>
            </a: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economic and foreign policy challenges, the United States continued as the world’s leading superpower in the 21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century.</a:t>
            </a:r>
            <a:endParaRPr lang="en-GB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4000"/>
            <a:ext cx="5168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p934</a:t>
            </a:r>
          </a:p>
        </p:txBody>
      </p:sp>
    </p:spTree>
    <p:extLst>
      <p:ext uri="{BB962C8B-B14F-4D97-AF65-F5344CB8AC3E}">
        <p14:creationId xmlns:p14="http://schemas.microsoft.com/office/powerpoint/2010/main" val="8982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31800"/>
            <a:ext cx="86360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p944</a:t>
            </a:r>
          </a:p>
        </p:txBody>
      </p:sp>
    </p:spTree>
    <p:extLst>
      <p:ext uri="{BB962C8B-B14F-4D97-AF65-F5344CB8AC3E}">
        <p14:creationId xmlns:p14="http://schemas.microsoft.com/office/powerpoint/2010/main" val="41862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41" y="365125"/>
            <a:ext cx="8741718" cy="55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6" y="390610"/>
            <a:ext cx="9227751" cy="60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p967</a:t>
            </a:r>
          </a:p>
        </p:txBody>
      </p:sp>
    </p:spTree>
    <p:extLst>
      <p:ext uri="{BB962C8B-B14F-4D97-AF65-F5344CB8AC3E}">
        <p14:creationId xmlns:p14="http://schemas.microsoft.com/office/powerpoint/2010/main" val="3605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86" y="255373"/>
            <a:ext cx="9450173" cy="605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p968</a:t>
            </a:r>
          </a:p>
        </p:txBody>
      </p:sp>
    </p:spTree>
    <p:extLst>
      <p:ext uri="{BB962C8B-B14F-4D97-AF65-F5344CB8AC3E}">
        <p14:creationId xmlns:p14="http://schemas.microsoft.com/office/powerpoint/2010/main" val="10976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nita hill hea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7" y="403579"/>
            <a:ext cx="9126581" cy="59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clarence thomas h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77" y="371432"/>
            <a:ext cx="9459286" cy="59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638</Words>
  <Application>Microsoft Office PowerPoint</Application>
  <PresentationFormat>Widescreen</PresentationFormat>
  <Paragraphs>64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Times New Roman</vt:lpstr>
      <vt:lpstr>Office Theme</vt:lpstr>
      <vt:lpstr>The End of Period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Election of 2000 – Florida Results</vt:lpstr>
      <vt:lpstr>PowerPoint Presentation</vt:lpstr>
      <vt:lpstr>PowerPoint Presentation</vt:lpstr>
      <vt:lpstr>PowerPoint Presentation</vt:lpstr>
      <vt:lpstr>PowerPoint Presentation</vt:lpstr>
      <vt:lpstr>The Impact of 9/11</vt:lpstr>
      <vt:lpstr>I. The War on Terror Begins</vt:lpstr>
      <vt:lpstr>II. The U.S. Invades Iraq</vt:lpstr>
      <vt:lpstr>III. The War on Terror at Home</vt:lpstr>
      <vt:lpstr>The End of New Stuff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Period 9</dc:title>
  <dc:creator>Matthew Porco</dc:creator>
  <cp:lastModifiedBy>Matthew Porco</cp:lastModifiedBy>
  <cp:revision>7</cp:revision>
  <dcterms:created xsi:type="dcterms:W3CDTF">2019-04-26T13:38:01Z</dcterms:created>
  <dcterms:modified xsi:type="dcterms:W3CDTF">2019-04-26T18:23:26Z</dcterms:modified>
</cp:coreProperties>
</file>