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2F683-EB86-4B2B-976C-55D8D5B3CFC0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3125-219A-4E84-B817-E12A8559D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704B8-C8DC-4909-B463-D574952974A4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2E3D-D352-47F4-8D7E-A35ED863A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53368-7C2E-4168-86E6-0F8E3848A074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651A1-5C44-4F3D-918E-C9CC09AD7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8AC58-9DA0-40AE-BEC9-8353847F2816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B10B-1DA3-4D2C-90AB-C43C89EB3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4D4C-E168-4E8C-9F06-5333F2404267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1B912-D02A-47C0-B577-118176300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21F66-451F-44F8-85C6-B4D13C907314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F9312-27E1-419F-A633-AF54652CE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7DE9-DDAA-43B5-A095-DFA62203D109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87A9-F72C-4ECA-9372-2F1908FBD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A3B1B-3170-44BA-8781-5EAF068E09C8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E4DF-0B92-4EDA-AAB3-508C10598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CB3A2-72E2-4049-ADC7-03D3F5237F88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8F395-3E9F-4334-B237-4135E80AE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62DCB-A4B7-4DDD-BBEC-DD6E7B178F89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BF60-A9D3-4F35-874A-0A8E5D6A2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694A-2221-4185-8850-F013BECD2C69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7386-EB72-415A-9B10-99906C5E1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6DF50C-DDFA-4D00-91C2-FD06487EF4EC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B4153E-CAE9-4EB1-B663-B20CDA01C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World War I</a:t>
            </a:r>
          </a:p>
        </p:txBody>
      </p:sp>
      <p:pic>
        <p:nvPicPr>
          <p:cNvPr id="13314" name="Content Placeholder 5" descr="machine gu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295400"/>
            <a:ext cx="7024688" cy="5260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V. The Home Front During WWI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Americans were encouraged to buy Liberty Bonds</a:t>
            </a:r>
          </a:p>
          <a:p>
            <a:pPr eaLnBrk="1" hangingPunct="1"/>
            <a:r>
              <a:rPr lang="en-US" smtClean="0"/>
              <a:t>The government began to regulate food consumption.</a:t>
            </a:r>
          </a:p>
          <a:p>
            <a:pPr eaLnBrk="1" hangingPunct="1"/>
            <a:r>
              <a:rPr lang="en-US" smtClean="0"/>
              <a:t>The Espionage Act (1917) – </a:t>
            </a:r>
          </a:p>
          <a:p>
            <a:pPr eaLnBrk="1" hangingPunct="1"/>
            <a:r>
              <a:rPr lang="en-US" smtClean="0"/>
              <a:t>The Sedition Act (1918)</a:t>
            </a:r>
          </a:p>
        </p:txBody>
      </p:sp>
      <p:pic>
        <p:nvPicPr>
          <p:cNvPr id="22531" name="Content Placeholder 5" descr="liberty bond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200150"/>
            <a:ext cx="3654425" cy="5657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Opportunities for African Americans</a:t>
            </a:r>
          </a:p>
          <a:p>
            <a:pPr eaLnBrk="1" hangingPunct="1"/>
            <a:r>
              <a:rPr lang="en-US" smtClean="0"/>
              <a:t>During the Great Migration, nearly 600,000 African Americans moved North</a:t>
            </a:r>
          </a:p>
        </p:txBody>
      </p:sp>
      <p:pic>
        <p:nvPicPr>
          <p:cNvPr id="23555" name="Content Placeholder 4" descr="great migra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62400" y="1905000"/>
            <a:ext cx="4762500" cy="3041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8" name="Content Placeholder 6" descr="great migrati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609600"/>
            <a:ext cx="8915400" cy="5694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Learning Objectives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Students will analyze the factors that led to the outbreak of war in Europe.</a:t>
            </a:r>
          </a:p>
          <a:p>
            <a:r>
              <a:rPr lang="en-US" smtClean="0"/>
              <a:t>Students will analyze the factors that led to U.S. involvement in World War I.</a:t>
            </a:r>
          </a:p>
          <a:p>
            <a:r>
              <a:rPr lang="en-US" smtClean="0"/>
              <a:t>Students will analyze how the war impacted the U.S. home front.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I. Causes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Nationalism</a:t>
            </a:r>
          </a:p>
          <a:p>
            <a:pPr eaLnBrk="1" hangingPunct="1"/>
            <a:r>
              <a:rPr lang="en-US" sz="3200" smtClean="0"/>
              <a:t>Imperialism</a:t>
            </a:r>
          </a:p>
          <a:p>
            <a:pPr eaLnBrk="1" hangingPunct="1"/>
            <a:r>
              <a:rPr lang="en-US" sz="3200" smtClean="0"/>
              <a:t>Alliance System</a:t>
            </a:r>
          </a:p>
          <a:p>
            <a:pPr eaLnBrk="1" hangingPunct="1"/>
            <a:r>
              <a:rPr lang="en-US" sz="3200" smtClean="0"/>
              <a:t>Assassination of Archduke Franz Ferdinand by Bosnian nationalists</a:t>
            </a:r>
          </a:p>
        </p:txBody>
      </p:sp>
      <p:pic>
        <p:nvPicPr>
          <p:cNvPr id="15363" name="Content Placeholder 5" descr="ferdinand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1371600"/>
            <a:ext cx="3914775" cy="5033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Allied Powers vs. Central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France</a:t>
            </a:r>
          </a:p>
          <a:p>
            <a:pPr eaLnBrk="1" hangingPunct="1"/>
            <a:r>
              <a:rPr lang="en-US" sz="4800" smtClean="0"/>
              <a:t>Russia</a:t>
            </a:r>
          </a:p>
          <a:p>
            <a:pPr eaLnBrk="1" hangingPunct="1"/>
            <a:r>
              <a:rPr lang="en-US" sz="4800" smtClean="0"/>
              <a:t>Great Britain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Germany</a:t>
            </a:r>
          </a:p>
          <a:p>
            <a:pPr eaLnBrk="1" hangingPunct="1"/>
            <a:r>
              <a:rPr lang="en-US" sz="4800" smtClean="0"/>
              <a:t>Austria-Hungary</a:t>
            </a:r>
          </a:p>
          <a:p>
            <a:pPr eaLnBrk="1" hangingPunct="1"/>
            <a:r>
              <a:rPr lang="en-US" sz="4800" smtClean="0"/>
              <a:t>Italy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II. American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Wilson proclaimed neutrality.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U.S. hoped to trade with both sides.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By 1916, trade with the Central Powers was near zero.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Trade with the Allied powers had increased 400%</a:t>
            </a:r>
            <a:endParaRPr lang="en-US" dirty="0"/>
          </a:p>
        </p:txBody>
      </p:sp>
      <p:pic>
        <p:nvPicPr>
          <p:cNvPr id="17411" name="Content Placeholder 4" descr="world-war-1-recruiting-post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371600"/>
            <a:ext cx="3719513" cy="4949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III. Increasing American Support for 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Impact of German U-Boats – </a:t>
            </a:r>
          </a:p>
          <a:p>
            <a:pPr eaLnBrk="1" hangingPunct="1"/>
            <a:r>
              <a:rPr lang="en-US" sz="3200" smtClean="0"/>
              <a:t>Sinking of the Lusitania-British passenger ship, 128 Americans died.</a:t>
            </a:r>
          </a:p>
          <a:p>
            <a:pPr eaLnBrk="1" hangingPunct="1"/>
            <a:r>
              <a:rPr lang="en-US" sz="3200" smtClean="0"/>
              <a:t>The ship was also carrying weapons.</a:t>
            </a:r>
          </a:p>
        </p:txBody>
      </p:sp>
      <p:pic>
        <p:nvPicPr>
          <p:cNvPr id="18435" name="Content Placeholder 6" descr="warning detai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1328738"/>
            <a:ext cx="3105150" cy="55292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8" name="Content Placeholder 6" descr="Lusitania_warning full siz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0"/>
            <a:ext cx="2527300" cy="7110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IV. America Moves Towards War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Jan. 31, 1917, Germany announcement –</a:t>
            </a:r>
          </a:p>
          <a:p>
            <a:pPr eaLnBrk="1" hangingPunct="1"/>
            <a:r>
              <a:rPr lang="en-US" smtClean="0"/>
              <a:t>February 3 – Wilson broke off diplomatic relations</a:t>
            </a:r>
          </a:p>
          <a:p>
            <a:pPr eaLnBrk="1" hangingPunct="1"/>
            <a:r>
              <a:rPr lang="en-US" smtClean="0"/>
              <a:t>Zimmerman Telegram – </a:t>
            </a:r>
          </a:p>
          <a:p>
            <a:pPr eaLnBrk="1" hangingPunct="1"/>
            <a:r>
              <a:rPr lang="en-US" smtClean="0"/>
              <a:t>After more American ships were sunk, Wilson declared war.</a:t>
            </a:r>
          </a:p>
        </p:txBody>
      </p:sp>
      <p:pic>
        <p:nvPicPr>
          <p:cNvPr id="20483" name="Content Placeholder 6" descr="President_Woodrow_Wilson_portrait_December_2_19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8538" y="1600200"/>
            <a:ext cx="371792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6" name="Content Placeholder 6" descr="WW I 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0"/>
            <a:ext cx="7974013" cy="6643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5863</TotalTime>
  <Words>198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World War I</vt:lpstr>
      <vt:lpstr>Learning Objectives</vt:lpstr>
      <vt:lpstr>I. Causes</vt:lpstr>
      <vt:lpstr>Allied Powers vs. Central Powers</vt:lpstr>
      <vt:lpstr>II. American Response</vt:lpstr>
      <vt:lpstr>III. Increasing American Support for the War</vt:lpstr>
      <vt:lpstr>Slide 7</vt:lpstr>
      <vt:lpstr>IV. America Moves Towards War</vt:lpstr>
      <vt:lpstr>Slide 9</vt:lpstr>
      <vt:lpstr>V. The Home Front During WWI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Matt</dc:creator>
  <cp:lastModifiedBy>PorcoMJ</cp:lastModifiedBy>
  <cp:revision>6</cp:revision>
  <dcterms:created xsi:type="dcterms:W3CDTF">2011-03-07T01:31:32Z</dcterms:created>
  <dcterms:modified xsi:type="dcterms:W3CDTF">2014-03-06T18:20:38Z</dcterms:modified>
</cp:coreProperties>
</file>